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39" d="100"/>
          <a:sy n="39" d="100"/>
        </p:scale>
        <p:origin x="-576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54291869030276"/>
          <c:y val="0"/>
          <c:w val="0.84645708130969721"/>
          <c:h val="0.953679334666806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128256"/>
        <c:axId val="140341632"/>
      </c:barChart>
      <c:catAx>
        <c:axId val="122128256"/>
        <c:scaling>
          <c:orientation val="minMax"/>
        </c:scaling>
        <c:delete val="0"/>
        <c:axPos val="l"/>
        <c:majorTickMark val="out"/>
        <c:minorTickMark val="none"/>
        <c:tickLblPos val="nextTo"/>
        <c:crossAx val="140341632"/>
        <c:crosses val="autoZero"/>
        <c:auto val="1"/>
        <c:lblAlgn val="ctr"/>
        <c:lblOffset val="100"/>
        <c:noMultiLvlLbl val="0"/>
      </c:catAx>
      <c:valAx>
        <c:axId val="140341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21282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72252296587927"/>
          <c:y val="0.18494537401574804"/>
          <c:w val="0.53191141732283465"/>
          <c:h val="0.797867125984252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7.0000000000000007E-2</c:v>
                </c:pt>
                <c:pt idx="2">
                  <c:v>7.0000000000000007E-2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others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0.18789</cdr:x>
      <cdr:y>0.60313</cdr:y>
    </cdr:from>
    <cdr:to>
      <cdr:x>0.39411</cdr:x>
      <cdr:y>0.74375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90801" y="4902200"/>
          <a:ext cx="2514145" cy="1143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dirty="0" smtClean="0">
              <a:solidFill>
                <a:schemeClr val="bg1"/>
              </a:solidFill>
            </a:rPr>
            <a:t>Others</a:t>
          </a:r>
        </a:p>
        <a:p xmlns:a="http://schemas.openxmlformats.org/drawingml/2006/main">
          <a:r>
            <a:rPr lang="en-US" sz="3200" dirty="0">
              <a:solidFill>
                <a:schemeClr val="bg1"/>
              </a:solidFill>
            </a:rPr>
            <a:t> </a:t>
          </a:r>
          <a:r>
            <a:rPr lang="en-US" sz="3200" dirty="0" smtClean="0">
              <a:solidFill>
                <a:schemeClr val="bg1"/>
              </a:solidFill>
            </a:rPr>
            <a:t> 64%</a:t>
          </a:r>
          <a:endParaRPr lang="en-IN" sz="32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0.39664</cdr:x>
      <cdr:y>0.2375</cdr:y>
    </cdr:from>
    <cdr:to>
      <cdr:x>0.4875</cdr:x>
      <cdr:y>0.34063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835838" y="1930400"/>
          <a:ext cx="1107762" cy="838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>
              <a:solidFill>
                <a:schemeClr val="bg1"/>
              </a:solidFill>
            </a:rPr>
            <a:t>Animals</a:t>
          </a:r>
        </a:p>
        <a:p xmlns:a="http://schemas.openxmlformats.org/drawingml/2006/main"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smtClean="0">
              <a:solidFill>
                <a:schemeClr val="bg1"/>
              </a:solidFill>
            </a:rPr>
            <a:t> 8%</a:t>
          </a:r>
          <a:endParaRPr lang="en-IN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0.46656</cdr:x>
      <cdr:y>0.35</cdr:y>
    </cdr:from>
    <cdr:to>
      <cdr:x>0.59207</cdr:x>
      <cdr:y>0.44375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688320" y="2844800"/>
          <a:ext cx="1530233" cy="762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>
              <a:solidFill>
                <a:schemeClr val="bg1"/>
              </a:solidFill>
            </a:rPr>
            <a:t>Science</a:t>
          </a:r>
        </a:p>
        <a:p xmlns:a="http://schemas.openxmlformats.org/drawingml/2006/main">
          <a:r>
            <a:rPr lang="en-US" sz="2000" dirty="0" smtClean="0">
              <a:solidFill>
                <a:schemeClr val="bg1"/>
              </a:solidFill>
            </a:rPr>
            <a:t>7%</a:t>
          </a:r>
          <a:endParaRPr lang="en-IN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0.48859</cdr:x>
      <cdr:y>0.42682</cdr:y>
    </cdr:from>
    <cdr:to>
      <cdr:x>0.65846</cdr:x>
      <cdr:y>0.63307</cdr:y>
    </cdr:to>
    <cdr:sp macro="" textlink="">
      <cdr:nvSpPr>
        <cdr:cNvPr id="5" name="TextBox 4"/>
        <cdr:cNvSpPr txBox="1"/>
      </cdr:nvSpPr>
      <cdr:spPr>
        <a:xfrm xmlns:a="http://schemas.openxmlformats.org/drawingml/2006/main" rot="20682879">
          <a:off x="5956844" y="3469156"/>
          <a:ext cx="2071160" cy="1676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 smtClean="0">
              <a:solidFill>
                <a:schemeClr val="bg1"/>
              </a:solidFill>
            </a:rPr>
            <a:t>Healthy Eating</a:t>
          </a:r>
        </a:p>
        <a:p xmlns:a="http://schemas.openxmlformats.org/drawingml/2006/main">
          <a:r>
            <a:rPr lang="en-US" sz="2400" dirty="0" smtClean="0">
              <a:solidFill>
                <a:schemeClr val="bg1"/>
              </a:solidFill>
            </a:rPr>
            <a:t>7%</a:t>
          </a:r>
          <a:endParaRPr lang="en-IN" sz="2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0.52219</cdr:x>
      <cdr:y>0.55625</cdr:y>
    </cdr:from>
    <cdr:to>
      <cdr:x>0.70934</cdr:x>
      <cdr:y>0.66875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6366592" y="4521200"/>
          <a:ext cx="2281654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>
              <a:solidFill>
                <a:schemeClr val="bg1"/>
              </a:solidFill>
            </a:rPr>
            <a:t>Technology</a:t>
          </a:r>
        </a:p>
        <a:p xmlns:a="http://schemas.openxmlformats.org/drawingml/2006/main">
          <a:r>
            <a:rPr lang="en-US" sz="2000" dirty="0" smtClean="0">
              <a:solidFill>
                <a:schemeClr val="bg1"/>
              </a:solidFill>
            </a:rPr>
            <a:t>7%</a:t>
          </a:r>
          <a:endParaRPr lang="en-IN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0.5375</cdr:x>
      <cdr:y>0.66875</cdr:y>
    </cdr:from>
    <cdr:to>
      <cdr:x>0.75766</cdr:x>
      <cdr:y>0.80938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6553199" y="5435600"/>
          <a:ext cx="2684199" cy="1143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 smtClean="0">
              <a:solidFill>
                <a:schemeClr val="bg1"/>
              </a:solidFill>
            </a:rPr>
            <a:t>Food</a:t>
          </a:r>
        </a:p>
        <a:p xmlns:a="http://schemas.openxmlformats.org/drawingml/2006/main">
          <a:r>
            <a:rPr lang="en-US" sz="2400" dirty="0" smtClean="0">
              <a:solidFill>
                <a:schemeClr val="bg1"/>
              </a:solidFill>
            </a:rPr>
            <a:t>7%</a:t>
          </a:r>
          <a:endParaRPr lang="en-IN" sz="24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581833" y="2135141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734800" y="1161805"/>
            <a:ext cx="6096000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</a:t>
            </a:r>
            <a:r>
              <a:rPr lang="en-US" sz="3200" b="1" dirty="0" smtClean="0"/>
              <a:t>Top 5 categories </a:t>
            </a:r>
            <a:r>
              <a:rPr lang="en-US" sz="3200" dirty="0" smtClean="0"/>
              <a:t>were found are: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Animals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Technology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Healthy Eating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Science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Food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  <a:p>
            <a:r>
              <a:rPr lang="en-US" sz="3200" b="1" dirty="0" smtClean="0"/>
              <a:t>Food</a:t>
            </a:r>
            <a:r>
              <a:rPr lang="en-US" sz="3200" dirty="0" smtClean="0"/>
              <a:t> seems to be prominent</a:t>
            </a:r>
          </a:p>
          <a:p>
            <a:endParaRPr lang="en-US" sz="3200" dirty="0"/>
          </a:p>
          <a:p>
            <a:r>
              <a:rPr lang="en-US" sz="3200" dirty="0" smtClean="0"/>
              <a:t>This analysis is limited due to the small sample provided &amp; short time frame</a:t>
            </a:r>
          </a:p>
          <a:p>
            <a:endParaRPr lang="en-US" sz="3200" dirty="0"/>
          </a:p>
          <a:p>
            <a:r>
              <a:rPr lang="en-US" sz="3200" dirty="0" smtClean="0"/>
              <a:t>We can demonstrate how to better leverage such Big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32360"/>
            <a:chOff x="0" y="0"/>
            <a:chExt cx="11564591" cy="737647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07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</a:t>
              </a:r>
              <a:r>
                <a:rPr lang="en-US" sz="36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</a:t>
              </a:r>
              <a:r>
                <a:rPr lang="en-US" sz="36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35173" y="2034949"/>
            <a:ext cx="10896144" cy="586727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IN" sz="4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888758" y="173475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147882" y="3497832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18425" y="2951507"/>
            <a:ext cx="788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endParaRPr lang="en-US" sz="3600" dirty="0"/>
          </a:p>
          <a:p>
            <a:endParaRPr lang="en-US" sz="3600" dirty="0"/>
          </a:p>
          <a:p>
            <a:pPr marL="685800" indent="-685800">
              <a:buFont typeface="Arial" pitchFamily="34" charset="0"/>
              <a:buChar char="•"/>
            </a:pPr>
            <a:r>
              <a:rPr lang="en-US" sz="3600" dirty="0"/>
              <a:t>Social Media Platform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3600" dirty="0"/>
              <a:t>Established in 2010 at San </a:t>
            </a:r>
            <a:r>
              <a:rPr lang="en-US" sz="3600" dirty="0" err="1"/>
              <a:t>Fransisco</a:t>
            </a:r>
            <a:endParaRPr lang="en-US" sz="3600" dirty="0"/>
          </a:p>
          <a:p>
            <a:pPr marL="685800" indent="-685800">
              <a:buFont typeface="Arial" pitchFamily="34" charset="0"/>
              <a:buChar char="•"/>
            </a:pPr>
            <a:r>
              <a:rPr lang="en-US" sz="3600" dirty="0"/>
              <a:t>500M active monthly users</a:t>
            </a:r>
          </a:p>
          <a:p>
            <a:endParaRPr lang="en-I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1444967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94545" y="5229495"/>
            <a:ext cx="7848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100k+ daily posts -&gt; 3.6M annual posts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Difficult to handle such big data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Identify top 5 categories with the largest aggregate popularity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07101" y="7004809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6" y="4100930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24808" y="110968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73200" y="1424968"/>
            <a:ext cx="342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Andrew Fleming</a:t>
            </a:r>
          </a:p>
          <a:p>
            <a:r>
              <a:rPr lang="en-US" sz="2400" dirty="0" smtClean="0"/>
              <a:t>Chief Technical Architect</a:t>
            </a:r>
          </a:p>
          <a:p>
            <a:endParaRPr lang="en-IN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14478000" y="4457700"/>
            <a:ext cx="312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Marcus </a:t>
            </a:r>
            <a:r>
              <a:rPr lang="en-US" sz="3200" dirty="0" err="1" smtClean="0"/>
              <a:t>Rompton</a:t>
            </a:r>
            <a:endParaRPr lang="en-US" sz="3200" dirty="0" smtClean="0"/>
          </a:p>
          <a:p>
            <a:r>
              <a:rPr lang="en-US" sz="2400" dirty="0" smtClean="0"/>
              <a:t>Senior Principle</a:t>
            </a:r>
          </a:p>
          <a:p>
            <a:endParaRPr lang="en-IN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8000" y="742129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Sri </a:t>
            </a:r>
            <a:r>
              <a:rPr lang="en-US" sz="3200" dirty="0" err="1" smtClean="0"/>
              <a:t>Pravalika</a:t>
            </a:r>
            <a:endParaRPr lang="en-US" sz="3200" dirty="0" smtClean="0"/>
          </a:p>
          <a:p>
            <a:r>
              <a:rPr lang="en-US" sz="2400" dirty="0" smtClean="0"/>
              <a:t>Data Analyst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7568" y="1309529"/>
            <a:ext cx="658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Requirements Gathering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98039" y="2970015"/>
            <a:ext cx="726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Collection + Understanding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68253" y="4563268"/>
            <a:ext cx="715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Cleanup + </a:t>
            </a:r>
            <a:r>
              <a:rPr lang="en-US" sz="4000" dirty="0" err="1" smtClean="0">
                <a:solidFill>
                  <a:schemeClr val="bg1"/>
                </a:solidFill>
              </a:rPr>
              <a:t>Modelling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29800" y="620476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Analysis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06200" y="782862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Insights Generation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0227" y="3619500"/>
            <a:ext cx="521791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-80" dirty="0">
                <a:solidFill>
                  <a:srgbClr val="A100FF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92741" y="8300300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24116" y="1685151"/>
            <a:ext cx="11049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A100FF"/>
                </a:solidFill>
              </a:rPr>
              <a:t>Top 5 Categories</a:t>
            </a:r>
          </a:p>
          <a:p>
            <a:r>
              <a:rPr lang="en-US" sz="3200" dirty="0" smtClean="0"/>
              <a:t>Total Reaction Scores of each category</a:t>
            </a:r>
            <a:endParaRPr lang="en-IN" sz="3200" dirty="0"/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558745462"/>
              </p:ext>
            </p:extLst>
          </p:nvPr>
        </p:nvGraphicFramePr>
        <p:xfrm>
          <a:off x="3657574" y="3391106"/>
          <a:ext cx="11606377" cy="6031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255775" y="1173659"/>
            <a:ext cx="13569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800080"/>
                </a:solidFill>
              </a:rPr>
              <a:t>Proportion</a:t>
            </a:r>
            <a:r>
              <a:rPr lang="en-US" sz="4400" dirty="0" smtClean="0"/>
              <a:t> of Total Reaction Scores</a:t>
            </a:r>
            <a:endParaRPr lang="en-IN" sz="4400" dirty="0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94905437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196</Words>
  <Application>Microsoft Office PowerPoint</Application>
  <PresentationFormat>Custom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Graphik Regular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16</cp:revision>
  <dcterms:created xsi:type="dcterms:W3CDTF">2006-08-16T00:00:00Z</dcterms:created>
  <dcterms:modified xsi:type="dcterms:W3CDTF">2024-07-13T07:10:16Z</dcterms:modified>
  <dc:identifier>DAEhDyfaYKE</dc:identifier>
</cp:coreProperties>
</file>